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E"/>
    <a:srgbClr val="F5430B"/>
    <a:srgbClr val="F085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31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7353" cy="993046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325A-8329-46B5-B77A-821D8F6642AA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C32D-8EC7-4FB1-BBB5-EADDB30AC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84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325A-8329-46B5-B77A-821D8F6642AA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C32D-8EC7-4FB1-BBB5-EADDB30AC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64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325A-8329-46B5-B77A-821D8F6642AA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C32D-8EC7-4FB1-BBB5-EADDB30AC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1429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325A-8329-46B5-B77A-821D8F6642AA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C32D-8EC7-4FB1-BBB5-EADDB30AC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018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325A-8329-46B5-B77A-821D8F6642AA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C32D-8EC7-4FB1-BBB5-EADDB30AC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3142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325A-8329-46B5-B77A-821D8F6642AA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C32D-8EC7-4FB1-BBB5-EADDB30AC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654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325A-8329-46B5-B77A-821D8F6642AA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C32D-8EC7-4FB1-BBB5-EADDB30AC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761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325A-8329-46B5-B77A-821D8F6642AA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C32D-8EC7-4FB1-BBB5-EADDB30AC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467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325A-8329-46B5-B77A-821D8F6642AA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C32D-8EC7-4FB1-BBB5-EADDB30AC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57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325A-8329-46B5-B77A-821D8F6642AA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C32D-8EC7-4FB1-BBB5-EADDB30AC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972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325A-8329-46B5-B77A-821D8F6642AA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C32D-8EC7-4FB1-BBB5-EADDB30AC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72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325A-8329-46B5-B77A-821D8F6642AA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C32D-8EC7-4FB1-BBB5-EADDB30AC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36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325A-8329-46B5-B77A-821D8F6642AA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C32D-8EC7-4FB1-BBB5-EADDB30AC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69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325A-8329-46B5-B77A-821D8F6642AA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C32D-8EC7-4FB1-BBB5-EADDB30AC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325A-8329-46B5-B77A-821D8F6642AA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C32D-8EC7-4FB1-BBB5-EADDB30AC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89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325A-8329-46B5-B77A-821D8F6642AA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C32D-8EC7-4FB1-BBB5-EADDB30AC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228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7354" cy="993046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5325A-8329-46B5-B77A-821D8F6642AA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EFE9C32D-8EC7-4FB1-BBB5-EADDB30AC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121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192.168.32.101\share\子ども生活福祉部\子ども未来政策課\4    沖縄子どもの未来県民会議（総括・寄付）\06_広報関係\02_県民会議専用ホームページ\logo縦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3" r="13617"/>
          <a:stretch/>
        </p:blipFill>
        <p:spPr bwMode="auto">
          <a:xfrm>
            <a:off x="1678501" y="608976"/>
            <a:ext cx="2770523" cy="335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9967" y="3555945"/>
            <a:ext cx="6376085" cy="815482"/>
          </a:xfrm>
        </p:spPr>
        <p:txBody>
          <a:bodyPr>
            <a:normAutofit/>
          </a:bodyPr>
          <a:lstStyle/>
          <a:p>
            <a:r>
              <a:rPr lang="ja-JP" altLang="en-US" sz="4400" b="1" dirty="0">
                <a:solidFill>
                  <a:srgbClr val="F543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こ</a:t>
            </a:r>
            <a:r>
              <a:rPr lang="ja-JP" altLang="en-US" sz="4400" b="1" dirty="0" smtClean="0">
                <a:solidFill>
                  <a:srgbClr val="F543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ども</a:t>
            </a:r>
            <a:r>
              <a:rPr lang="ja-JP" altLang="en-US" sz="4400" b="1" dirty="0">
                <a:solidFill>
                  <a:srgbClr val="F543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未来応援助成事業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-529193" y="175871"/>
            <a:ext cx="509098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企画提案募集</a:t>
            </a: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440049" y="4422950"/>
            <a:ext cx="6016003" cy="3534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 P明朝体U" panose="02020A00000000000000" pitchFamily="18" charset="-128"/>
                <a:ea typeface="AR P明朝体U" panose="02020A00000000000000" pitchFamily="18" charset="-128"/>
              </a:rPr>
              <a:t>〇</a:t>
            </a:r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 P明朝体U" panose="02020A00000000000000" pitchFamily="18" charset="-128"/>
                <a:ea typeface="AR P明朝体U" panose="02020A00000000000000" pitchFamily="18" charset="-128"/>
              </a:rPr>
              <a:t>募集期間</a:t>
            </a:r>
            <a:endParaRPr lang="en-US" altLang="ja-JP" dirty="0">
              <a:solidFill>
                <a:schemeClr val="tx1">
                  <a:lumMod val="85000"/>
                  <a:lumOff val="15000"/>
                </a:schemeClr>
              </a:solidFill>
              <a:latin typeface="AR P明朝体U" panose="02020A00000000000000" pitchFamily="18" charset="-128"/>
              <a:ea typeface="AR P明朝体U" panose="02020A00000000000000" pitchFamily="18" charset="-128"/>
            </a:endParaRPr>
          </a:p>
          <a:p>
            <a:pPr algn="l"/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 P明朝体U" panose="02020A00000000000000" pitchFamily="18" charset="-128"/>
                <a:ea typeface="AR P明朝体U" panose="02020A00000000000000" pitchFamily="18" charset="-128"/>
              </a:rPr>
              <a:t>　令和６年３月</a:t>
            </a:r>
            <a:r>
              <a:rPr lang="en-US" altLang="ja-JP" dirty="0">
                <a:solidFill>
                  <a:schemeClr val="tx1">
                    <a:lumMod val="85000"/>
                    <a:lumOff val="15000"/>
                  </a:schemeClr>
                </a:solidFill>
                <a:latin typeface="AR P明朝体U" panose="02020A00000000000000" pitchFamily="18" charset="-128"/>
                <a:ea typeface="AR P明朝体U" panose="02020A00000000000000" pitchFamily="18" charset="-128"/>
              </a:rPr>
              <a:t>18</a:t>
            </a:r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 P明朝体U" panose="02020A00000000000000" pitchFamily="18" charset="-128"/>
                <a:ea typeface="AR P明朝体U" panose="02020A00000000000000" pitchFamily="18" charset="-128"/>
              </a:rPr>
              <a:t>日～</a:t>
            </a:r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 P明朝体U" panose="02020A00000000000000" pitchFamily="18" charset="-128"/>
                <a:ea typeface="AR P明朝体U" panose="02020A00000000000000" pitchFamily="18" charset="-128"/>
              </a:rPr>
              <a:t>４月</a:t>
            </a:r>
            <a:r>
              <a:rPr lang="en-US" altLang="ja-JP" dirty="0">
                <a:solidFill>
                  <a:schemeClr val="tx1">
                    <a:lumMod val="85000"/>
                    <a:lumOff val="15000"/>
                  </a:schemeClr>
                </a:solidFill>
                <a:latin typeface="AR P明朝体U" panose="02020A00000000000000" pitchFamily="18" charset="-128"/>
                <a:ea typeface="AR P明朝体U" panose="02020A00000000000000" pitchFamily="18" charset="-128"/>
              </a:rPr>
              <a:t>12</a:t>
            </a:r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 P明朝体U" panose="02020A00000000000000" pitchFamily="18" charset="-128"/>
                <a:ea typeface="AR P明朝体U" panose="02020A00000000000000" pitchFamily="18" charset="-128"/>
              </a:rPr>
              <a:t>日</a:t>
            </a:r>
            <a:r>
              <a:rPr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 P明朝体U" panose="02020A00000000000000" pitchFamily="18" charset="-128"/>
                <a:ea typeface="AR P明朝体U" panose="02020A00000000000000" pitchFamily="18" charset="-128"/>
              </a:rPr>
              <a:t>（必着）</a:t>
            </a:r>
            <a:endParaRPr lang="en-US" altLang="ja-JP" dirty="0">
              <a:solidFill>
                <a:schemeClr val="tx1">
                  <a:lumMod val="85000"/>
                  <a:lumOff val="15000"/>
                </a:schemeClr>
              </a:solidFill>
              <a:latin typeface="AR P明朝体U" panose="02020A00000000000000" pitchFamily="18" charset="-128"/>
              <a:ea typeface="AR P明朝体U" panose="02020A00000000000000" pitchFamily="18" charset="-128"/>
            </a:endParaRPr>
          </a:p>
          <a:p>
            <a:pPr algn="l"/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 P明朝体U" panose="02020A00000000000000" pitchFamily="18" charset="-128"/>
                <a:ea typeface="AR P明朝体U" panose="02020A00000000000000" pitchFamily="18" charset="-128"/>
              </a:rPr>
              <a:t>〇事業</a:t>
            </a:r>
            <a:r>
              <a:rPr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 P明朝体U" panose="02020A00000000000000" pitchFamily="18" charset="-128"/>
                <a:ea typeface="AR P明朝体U" panose="02020A00000000000000" pitchFamily="18" charset="-128"/>
              </a:rPr>
              <a:t>対象</a:t>
            </a:r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 P明朝体U" panose="02020A00000000000000" pitchFamily="18" charset="-128"/>
                <a:ea typeface="AR P明朝体U" panose="02020A00000000000000" pitchFamily="18" charset="-128"/>
              </a:rPr>
              <a:t>期間</a:t>
            </a:r>
            <a:endParaRPr lang="en-US" altLang="ja-JP" dirty="0">
              <a:solidFill>
                <a:schemeClr val="tx1">
                  <a:lumMod val="85000"/>
                  <a:lumOff val="15000"/>
                </a:schemeClr>
              </a:solidFill>
              <a:latin typeface="AR P明朝体U" panose="02020A00000000000000" pitchFamily="18" charset="-128"/>
              <a:ea typeface="AR P明朝体U" panose="02020A00000000000000" pitchFamily="18" charset="-128"/>
            </a:endParaRPr>
          </a:p>
          <a:p>
            <a:pPr algn="l"/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 P明朝体U" panose="02020A00000000000000" pitchFamily="18" charset="-128"/>
                <a:ea typeface="AR P明朝体U" panose="02020A00000000000000" pitchFamily="18" charset="-128"/>
              </a:rPr>
              <a:t>　令和６年４月１日～令和</a:t>
            </a:r>
            <a:r>
              <a:rPr lang="en-US" altLang="ja-JP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 P明朝体U" panose="02020A00000000000000" pitchFamily="18" charset="-128"/>
                <a:ea typeface="AR P明朝体U" panose="02020A00000000000000" pitchFamily="18" charset="-128"/>
              </a:rPr>
              <a:t>7</a:t>
            </a:r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 P明朝体U" panose="02020A00000000000000" pitchFamily="18" charset="-128"/>
                <a:ea typeface="AR P明朝体U" panose="02020A00000000000000" pitchFamily="18" charset="-128"/>
              </a:rPr>
              <a:t>年</a:t>
            </a:r>
            <a:r>
              <a:rPr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 P明朝体U" panose="02020A00000000000000" pitchFamily="18" charset="-128"/>
                <a:ea typeface="AR P明朝体U" panose="02020A00000000000000" pitchFamily="18" charset="-128"/>
              </a:rPr>
              <a:t>３月３１日</a:t>
            </a:r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 P明朝体U" panose="02020A00000000000000" pitchFamily="18" charset="-128"/>
                <a:ea typeface="AR P明朝体U" panose="02020A00000000000000" pitchFamily="18" charset="-128"/>
              </a:rPr>
              <a:t>まで</a:t>
            </a:r>
            <a:endParaRPr lang="en-US" altLang="ja-JP" dirty="0" smtClean="0">
              <a:solidFill>
                <a:schemeClr val="tx1">
                  <a:lumMod val="85000"/>
                  <a:lumOff val="15000"/>
                </a:schemeClr>
              </a:solidFill>
              <a:latin typeface="AR P明朝体U" panose="02020A00000000000000" pitchFamily="18" charset="-128"/>
              <a:ea typeface="AR P明朝体U" panose="02020A00000000000000" pitchFamily="18" charset="-128"/>
            </a:endParaRPr>
          </a:p>
          <a:p>
            <a:pPr algn="l"/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 P明朝体U" panose="02020A00000000000000" pitchFamily="18" charset="-128"/>
                <a:ea typeface="AR P明朝体U" panose="02020A00000000000000" pitchFamily="18" charset="-128"/>
              </a:rPr>
              <a:t>〇助成上限額</a:t>
            </a:r>
            <a:endParaRPr lang="en-US" altLang="ja-JP" dirty="0" smtClean="0">
              <a:solidFill>
                <a:schemeClr val="tx1">
                  <a:lumMod val="85000"/>
                  <a:lumOff val="15000"/>
                </a:schemeClr>
              </a:solidFill>
              <a:latin typeface="AR P明朝体U" panose="02020A00000000000000" pitchFamily="18" charset="-128"/>
              <a:ea typeface="AR P明朝体U" panose="02020A00000000000000" pitchFamily="18" charset="-128"/>
            </a:endParaRPr>
          </a:p>
          <a:p>
            <a:pPr algn="l"/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 P明朝体U" panose="02020A00000000000000" pitchFamily="18" charset="-128"/>
                <a:ea typeface="AR P明朝体U" panose="02020A00000000000000" pitchFamily="18" charset="-128"/>
              </a:rPr>
              <a:t>　</a:t>
            </a:r>
            <a:r>
              <a:rPr lang="en-US" altLang="ja-JP" dirty="0">
                <a:solidFill>
                  <a:schemeClr val="tx1">
                    <a:lumMod val="85000"/>
                    <a:lumOff val="15000"/>
                  </a:schemeClr>
                </a:solidFill>
                <a:latin typeface="AR P明朝体U" panose="02020A00000000000000" pitchFamily="18" charset="-128"/>
                <a:ea typeface="AR P明朝体U" panose="02020A00000000000000" pitchFamily="18" charset="-128"/>
              </a:rPr>
              <a:t>150</a:t>
            </a:r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 P明朝体U" panose="02020A00000000000000" pitchFamily="18" charset="-128"/>
                <a:ea typeface="AR P明朝体U" panose="02020A00000000000000" pitchFamily="18" charset="-128"/>
              </a:rPr>
              <a:t>万円</a:t>
            </a:r>
            <a:endParaRPr lang="en-US" altLang="ja-JP" dirty="0" smtClean="0">
              <a:solidFill>
                <a:schemeClr val="tx1">
                  <a:lumMod val="85000"/>
                  <a:lumOff val="15000"/>
                </a:schemeClr>
              </a:solidFill>
              <a:latin typeface="AR P明朝体U" panose="02020A00000000000000" pitchFamily="18" charset="-128"/>
              <a:ea typeface="AR P明朝体U" panose="02020A00000000000000" pitchFamily="18" charset="-128"/>
            </a:endParaRPr>
          </a:p>
          <a:p>
            <a:pPr algn="l"/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 P明朝体U" panose="02020A00000000000000" pitchFamily="18" charset="-128"/>
                <a:ea typeface="AR P明朝体U" panose="02020A00000000000000" pitchFamily="18" charset="-128"/>
              </a:rPr>
              <a:t>〇応募事業（それぞれ２団体程度採択）</a:t>
            </a:r>
            <a:endParaRPr lang="en-US" altLang="ja-JP" dirty="0" smtClean="0">
              <a:solidFill>
                <a:schemeClr val="tx1">
                  <a:lumMod val="85000"/>
                  <a:lumOff val="15000"/>
                </a:schemeClr>
              </a:solidFill>
              <a:latin typeface="AR P明朝体U" panose="02020A00000000000000" pitchFamily="18" charset="-128"/>
              <a:ea typeface="AR P明朝体U" panose="02020A00000000000000" pitchFamily="18" charset="-128"/>
            </a:endParaRPr>
          </a:p>
          <a:p>
            <a:pPr algn="l"/>
            <a:r>
              <a:rPr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 P明朝体U" panose="02020A00000000000000" pitchFamily="18" charset="-128"/>
                <a:ea typeface="AR P明朝体U" panose="02020A00000000000000" pitchFamily="18" charset="-128"/>
              </a:rPr>
              <a:t>　</a:t>
            </a:r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 P明朝体U" panose="02020A00000000000000" pitchFamily="18" charset="-128"/>
                <a:ea typeface="AR P明朝体U" panose="02020A00000000000000" pitchFamily="18" charset="-128"/>
              </a:rPr>
              <a:t>①こどもの自己肯定感の向上に資する事業</a:t>
            </a:r>
            <a:endParaRPr lang="en-US" altLang="ja-JP" dirty="0">
              <a:solidFill>
                <a:schemeClr val="tx1">
                  <a:lumMod val="85000"/>
                  <a:lumOff val="15000"/>
                </a:schemeClr>
              </a:solidFill>
              <a:latin typeface="AR P明朝体U" panose="02020A00000000000000" pitchFamily="18" charset="-128"/>
              <a:ea typeface="AR P明朝体U" panose="02020A00000000000000" pitchFamily="18" charset="-128"/>
            </a:endParaRPr>
          </a:p>
          <a:p>
            <a:pPr algn="l"/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 P明朝体U" panose="02020A00000000000000" pitchFamily="18" charset="-128"/>
                <a:ea typeface="AR P明朝体U" panose="02020A00000000000000" pitchFamily="18" charset="-128"/>
              </a:rPr>
              <a:t>　②困窮家庭の生活の安定に資する事業</a:t>
            </a:r>
            <a:endParaRPr lang="en-US" altLang="ja-JP" dirty="0" smtClean="0">
              <a:solidFill>
                <a:schemeClr val="tx1">
                  <a:lumMod val="85000"/>
                  <a:lumOff val="15000"/>
                </a:schemeClr>
              </a:solidFill>
              <a:latin typeface="AR P明朝体U" panose="02020A00000000000000" pitchFamily="18" charset="-128"/>
              <a:ea typeface="AR P明朝体U" panose="02020A00000000000000" pitchFamily="18" charset="-128"/>
            </a:endParaRPr>
          </a:p>
          <a:p>
            <a:pPr algn="l"/>
            <a:r>
              <a:rPr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 P明朝体U" panose="02020A00000000000000" pitchFamily="18" charset="-128"/>
                <a:ea typeface="AR P明朝体U" panose="02020A00000000000000" pitchFamily="18" charset="-128"/>
              </a:rPr>
              <a:t>　</a:t>
            </a:r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 P明朝体U" panose="02020A00000000000000" pitchFamily="18" charset="-128"/>
                <a:ea typeface="AR P明朝体U" panose="02020A00000000000000" pitchFamily="18" charset="-128"/>
              </a:rPr>
              <a:t>③こどもや保護者の就労を支援する事業</a:t>
            </a:r>
            <a:endParaRPr lang="en-US" altLang="ja-JP" dirty="0" smtClean="0">
              <a:solidFill>
                <a:schemeClr val="tx1">
                  <a:lumMod val="85000"/>
                  <a:lumOff val="15000"/>
                </a:schemeClr>
              </a:solidFill>
              <a:latin typeface="AR P明朝体U" panose="02020A00000000000000" pitchFamily="18" charset="-128"/>
              <a:ea typeface="AR P明朝体U" panose="02020A00000000000000" pitchFamily="18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57149" y="8314028"/>
            <a:ext cx="6781802" cy="5651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dirty="0" smtClean="0">
                <a:solidFill>
                  <a:sysClr val="windowText" lastClr="00000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問い合わせ先</a:t>
            </a:r>
            <a:endParaRPr lang="en-US" altLang="ja-JP" sz="1400" dirty="0" smtClean="0">
              <a:solidFill>
                <a:sysClr val="windowText" lastClr="000000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pPr algn="l"/>
            <a:r>
              <a:rPr lang="ja-JP" altLang="en-US" sz="1400" dirty="0" smtClean="0">
                <a:solidFill>
                  <a:sysClr val="windowText" lastClr="00000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沖縄子どもの未来県民会議事務局</a:t>
            </a:r>
            <a:endParaRPr lang="en-US" altLang="ja-JP" sz="1400" dirty="0" smtClean="0">
              <a:solidFill>
                <a:sysClr val="windowText" lastClr="000000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-3" y="8883660"/>
            <a:ext cx="3357009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1400" b="0" cap="none" spc="0" dirty="0" smtClean="0">
                <a:ln w="0"/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＜</a:t>
            </a:r>
            <a:r>
              <a:rPr lang="ja-JP" altLang="en-US" sz="1200" b="0" cap="none" spc="0" dirty="0" smtClean="0">
                <a:ln w="0"/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令和６年３月</a:t>
            </a:r>
            <a:r>
              <a:rPr lang="en-US" altLang="ja-JP" sz="1200" b="0" cap="none" spc="0" dirty="0" smtClean="0">
                <a:ln w="0"/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31</a:t>
            </a:r>
            <a:r>
              <a:rPr lang="ja-JP" altLang="en-US" sz="1200" b="0" cap="none" spc="0" dirty="0" smtClean="0">
                <a:ln w="0"/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日まで＞</a:t>
            </a:r>
            <a:endParaRPr lang="en-US" altLang="ja-JP" sz="1200" b="0" cap="none" spc="0" dirty="0" smtClean="0">
              <a:ln w="0"/>
              <a:solidFill>
                <a:schemeClr val="tx1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r>
              <a:rPr lang="ja-JP" altLang="en-US" sz="1200" dirty="0">
                <a:ln w="0"/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　</a:t>
            </a:r>
            <a:r>
              <a:rPr lang="ja-JP" altLang="en-US" sz="1200" dirty="0" smtClean="0">
                <a:ln w="0"/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子ども生活福祉部子ども未来政策課</a:t>
            </a:r>
            <a:endParaRPr lang="en-US" altLang="ja-JP" sz="1200" dirty="0" smtClean="0">
              <a:ln w="0"/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r>
              <a:rPr lang="ja-JP" altLang="en-US" sz="1200" b="0" cap="none" spc="0" dirty="0">
                <a:ln w="0"/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　</a:t>
            </a:r>
            <a:r>
              <a:rPr lang="en-US" altLang="ja-JP" sz="1200" b="0" cap="none" spc="0" dirty="0" smtClean="0">
                <a:ln w="0"/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TEL</a:t>
            </a:r>
            <a:r>
              <a:rPr lang="ja-JP" altLang="en-US" sz="1200" b="0" cap="none" spc="0" dirty="0" smtClean="0">
                <a:ln w="0"/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：</a:t>
            </a:r>
            <a:r>
              <a:rPr lang="en-US" altLang="ja-JP" sz="1200" b="0" cap="none" spc="0" dirty="0" smtClean="0">
                <a:ln w="0"/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098-866-2100</a:t>
            </a:r>
          </a:p>
          <a:p>
            <a:r>
              <a:rPr lang="ja-JP" altLang="en-US" sz="1200" dirty="0">
                <a:ln w="0"/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　</a:t>
            </a:r>
            <a:r>
              <a:rPr lang="en-US" altLang="ja-JP" sz="1200" dirty="0" smtClean="0">
                <a:ln w="0"/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Mail</a:t>
            </a:r>
            <a:r>
              <a:rPr lang="ja-JP" altLang="en-US" sz="1200" dirty="0" smtClean="0">
                <a:ln w="0"/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：</a:t>
            </a:r>
            <a:r>
              <a:rPr lang="en-US" altLang="ja-JP" sz="1100" dirty="0" smtClean="0">
                <a:ln w="0"/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aa031607@pref.okinawa.lg.jp</a:t>
            </a:r>
            <a:endParaRPr lang="ja-JP" altLang="en-US" sz="1100" b="0" cap="none" spc="0" dirty="0">
              <a:ln w="0"/>
              <a:solidFill>
                <a:schemeClr val="tx1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264857" y="8909060"/>
            <a:ext cx="3401893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1400" b="0" cap="none" spc="0" dirty="0" smtClean="0">
                <a:ln w="0"/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＜</a:t>
            </a:r>
            <a:r>
              <a:rPr lang="ja-JP" altLang="en-US" sz="1200" b="0" cap="none" spc="0" dirty="0" smtClean="0">
                <a:ln w="0"/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令和６年４月１日以降＞</a:t>
            </a:r>
            <a:endParaRPr lang="en-US" altLang="ja-JP" sz="1200" b="0" cap="none" spc="0" dirty="0" smtClean="0">
              <a:ln w="0"/>
              <a:solidFill>
                <a:schemeClr val="tx1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r>
              <a:rPr lang="ja-JP" altLang="en-US" sz="1200" dirty="0">
                <a:ln w="0"/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　こ</a:t>
            </a:r>
            <a:r>
              <a:rPr lang="ja-JP" altLang="en-US" sz="1200" dirty="0" smtClean="0">
                <a:ln w="0"/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ども未来部こども家庭課</a:t>
            </a:r>
            <a:endParaRPr lang="en-US" altLang="ja-JP" sz="1200" dirty="0" smtClean="0">
              <a:ln w="0"/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r>
              <a:rPr lang="ja-JP" altLang="en-US" sz="1200" b="0" cap="none" spc="0" dirty="0">
                <a:ln w="0"/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　</a:t>
            </a:r>
            <a:r>
              <a:rPr lang="en-US" altLang="ja-JP" sz="1200" b="0" cap="none" spc="0" dirty="0" smtClean="0">
                <a:ln w="0"/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TEL</a:t>
            </a:r>
            <a:r>
              <a:rPr lang="ja-JP" altLang="en-US" sz="1200" b="0" cap="none" spc="0" dirty="0" smtClean="0">
                <a:ln w="0"/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：</a:t>
            </a:r>
            <a:r>
              <a:rPr lang="en-US" altLang="ja-JP" sz="1200" b="0" cap="none" spc="0" dirty="0" smtClean="0">
                <a:ln w="0"/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098-866-2174</a:t>
            </a:r>
          </a:p>
          <a:p>
            <a:r>
              <a:rPr lang="ja-JP" altLang="en-US" sz="1200" dirty="0">
                <a:ln w="0"/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　</a:t>
            </a:r>
            <a:r>
              <a:rPr lang="en-US" altLang="ja-JP" sz="1200" dirty="0" smtClean="0">
                <a:ln w="0"/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Mail</a:t>
            </a:r>
            <a:r>
              <a:rPr lang="ja-JP" altLang="en-US" sz="1200" dirty="0" smtClean="0">
                <a:ln w="0"/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：</a:t>
            </a:r>
            <a:r>
              <a:rPr lang="en-US" altLang="ja-JP" sz="1100" dirty="0" smtClean="0">
                <a:ln w="0"/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aa022004@pref.okinawa.lg.jp</a:t>
            </a:r>
            <a:endParaRPr lang="ja-JP" altLang="en-US" sz="1100" b="0" cap="none" spc="0" dirty="0">
              <a:ln w="0"/>
              <a:solidFill>
                <a:schemeClr val="tx1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418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</TotalTime>
  <Words>34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 Pゴシック体S</vt:lpstr>
      <vt:lpstr>AR P明朝体U</vt:lpstr>
      <vt:lpstr>HG創英角ﾎﾟｯﾌﾟ体</vt:lpstr>
      <vt:lpstr>メイリオ</vt:lpstr>
      <vt:lpstr>Arial</vt:lpstr>
      <vt:lpstr>Trebuchet MS</vt:lpstr>
      <vt:lpstr>Wingdings 3</vt:lpstr>
      <vt:lpstr>ファセット</vt:lpstr>
      <vt:lpstr>こども未来応援助成事業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子ども未来応援助成事業</dc:title>
  <dc:creator>-</dc:creator>
  <cp:lastModifiedBy>沖縄県</cp:lastModifiedBy>
  <cp:revision>15</cp:revision>
  <cp:lastPrinted>2024-03-11T08:46:54Z</cp:lastPrinted>
  <dcterms:created xsi:type="dcterms:W3CDTF">2020-10-08T07:44:24Z</dcterms:created>
  <dcterms:modified xsi:type="dcterms:W3CDTF">2024-03-28T07:04:04Z</dcterms:modified>
</cp:coreProperties>
</file>